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3" r:id="rId2"/>
    <p:sldMasterId id="2147483685" r:id="rId3"/>
  </p:sldMasterIdLst>
  <p:notesMasterIdLst>
    <p:notesMasterId r:id="rId27"/>
  </p:notesMasterIdLst>
  <p:handoutMasterIdLst>
    <p:handoutMasterId r:id="rId28"/>
  </p:handoutMasterIdLst>
  <p:sldIdLst>
    <p:sldId id="261" r:id="rId4"/>
    <p:sldId id="263" r:id="rId5"/>
    <p:sldId id="314" r:id="rId6"/>
    <p:sldId id="315" r:id="rId7"/>
    <p:sldId id="276" r:id="rId8"/>
    <p:sldId id="323" r:id="rId9"/>
    <p:sldId id="324" r:id="rId10"/>
    <p:sldId id="318" r:id="rId11"/>
    <p:sldId id="281" r:id="rId12"/>
    <p:sldId id="319" r:id="rId13"/>
    <p:sldId id="298" r:id="rId14"/>
    <p:sldId id="325" r:id="rId15"/>
    <p:sldId id="259" r:id="rId16"/>
    <p:sldId id="274" r:id="rId17"/>
    <p:sldId id="264" r:id="rId18"/>
    <p:sldId id="328" r:id="rId19"/>
    <p:sldId id="313" r:id="rId20"/>
    <p:sldId id="291" r:id="rId21"/>
    <p:sldId id="304" r:id="rId22"/>
    <p:sldId id="322" r:id="rId23"/>
    <p:sldId id="270" r:id="rId24"/>
    <p:sldId id="271" r:id="rId25"/>
    <p:sldId id="27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C79AF9-ACC2-4598-B45C-8160F26914BE}" v="3" dt="2023-07-09T21:35:42.3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7013" autoAdjust="0"/>
  </p:normalViewPr>
  <p:slideViewPr>
    <p:cSldViewPr snapToGrid="0">
      <p:cViewPr>
        <p:scale>
          <a:sx n="66" d="100"/>
          <a:sy n="66" d="100"/>
        </p:scale>
        <p:origin x="377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missing?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682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Early prototype of the</a:t>
            </a:r>
            <a:r>
              <a:rPr lang="en-US" baseline="0" dirty="0"/>
              <a:t> system built to illustrate that a new service could be interposed in the legacy workflow and enrich the content flowing into the Legacy System (Green box).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059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50975" y="696913"/>
            <a:ext cx="4083050" cy="22971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system designed at PARC for Personalized Learning.  Used to discuss</a:t>
            </a:r>
            <a:r>
              <a:rPr lang="en-US" baseline="0" dirty="0"/>
              <a:t> the system with school administrators, teachers and parents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A2FA1-A8F9-4A59-B139-3FDF77DBF9B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943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more detailed view that layers in where various functionality exists in the system.  The circled items are were the development team was initially focused.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DE18D-90DF-0745-A827-7F8A570CB4C6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6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4154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D6C3-6951-6048-8493-0C506546A8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78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B2F2-CCB5-2345-B2E7-33A54C0FC5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030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9DAF-BAD0-B245-B935-594BD08553C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150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5F8D-3CE8-5D4B-8C59-248F50FD4C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157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5F623-426C-9E47-B9E4-2AEABD04E0D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682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43B9-9C0A-C544-980F-BDEF0A8A79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265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29B5-9EC3-9B4F-B3B6-9C29329AEC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665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898F9-DFBA-5649-9A0A-E6AD90A013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47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7B29-01CB-9949-B72E-68EA15C665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9700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2AE1-0EC9-7140-9B9E-F85227DF20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051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CC65-FB78-6843-BE3D-881FBDBF83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58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D6C3-6951-6048-8493-0C506546A8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55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B2F2-CCB5-2345-B2E7-33A54C0FC5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16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19DAF-BAD0-B245-B935-594BD08553C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932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5F8D-3CE8-5D4B-8C59-248F50FD4C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11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5F623-426C-9E47-B9E4-2AEABD04E0D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4636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43B9-9C0A-C544-980F-BDEF0A8A79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883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729B5-9EC3-9B4F-B3B6-9C29329AEC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41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898F9-DFBA-5649-9A0A-E6AD90A013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198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57B29-01CB-9949-B72E-68EA15C665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1061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2AE1-0EC9-7140-9B9E-F85227DF20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4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CC65-FB78-6843-BE3D-881FBDBF83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39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5/30/2026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DC202AB-275A-704E-947D-694BF617F6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545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DC202AB-275A-704E-947D-694BF617F6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5/30/2026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15AD4DE-AFFC-4EED-9C31-47C0BE0112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19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Diagrams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Visual representation of the system</a:t>
            </a: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308" y="277599"/>
            <a:ext cx="4725220" cy="231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792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EE7C-BFB8-2601-4418-1415CCEC8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480A2B-CEB9-A8D4-36FD-D1270520E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Views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68F644-FA7F-F59E-B77F-9E0317019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984377" cy="4023360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Quality Views </a:t>
            </a:r>
            <a:r>
              <a:rPr lang="en-US" dirty="0"/>
              <a:t>– Extracted relevant pieces of structural views and packaging them together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e.g. security view – how auth handled &amp; how data is protected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e.g. performance view – data flows, caching, bottlenecks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e.g. availability view – redundancy, failover, clusters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Behavior Views </a:t>
            </a:r>
            <a:r>
              <a:rPr lang="en-US" dirty="0"/>
              <a:t>– Interactions between components when the system is a specific state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Sequence of events for a specific case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Sequence diagrams</a:t>
            </a:r>
          </a:p>
          <a:p>
            <a:pPr lvl="1"/>
            <a:endParaRPr lang="en-US" dirty="0"/>
          </a:p>
          <a:p>
            <a:pPr marL="201168" lvl="1" indent="0">
              <a:buNone/>
            </a:pPr>
            <a:r>
              <a:rPr lang="en-US" sz="2000" dirty="0"/>
              <a:t>Can create custom views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depends on a system / people / situation / needs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asked for a PII (Personally Identifiable Information) data flow specifically</a:t>
            </a:r>
          </a:p>
        </p:txBody>
      </p:sp>
    </p:spTree>
    <p:extLst>
      <p:ext uri="{BB962C8B-B14F-4D97-AF65-F5344CB8AC3E}">
        <p14:creationId xmlns:p14="http://schemas.microsoft.com/office/powerpoint/2010/main" val="129276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6A64920D-644C-8668-3EBE-06E97318A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Which Views?  The Ones You Need!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737B400A-D752-811E-8E01-141EABAA7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2"/>
            <a:ext cx="10278291" cy="4725664"/>
          </a:xfrm>
        </p:spPr>
        <p:txBody>
          <a:bodyPr>
            <a:normAutofit/>
          </a:bodyPr>
          <a:lstStyle/>
          <a:p>
            <a:r>
              <a:rPr lang="en-US" altLang="en-US" dirty="0"/>
              <a:t>You don’t need every possible / listed view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They are tools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Use the appropriate view to solve problems &amp; communicate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Not just because “it must be done”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altLang="en-US" sz="1600" dirty="0"/>
              <a:t>e.g. plumbing diagram for a tree house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dirty="0"/>
              <a:t>Different views </a:t>
            </a:r>
            <a:r>
              <a:rPr lang="en-US" altLang="en-US" dirty="0"/>
              <a:t>support </a:t>
            </a:r>
            <a:r>
              <a:rPr lang="en-US" altLang="en-US" b="1" dirty="0"/>
              <a:t>different goals and uses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Depends on stakeholders / needs / documentation use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Onboarding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module view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DevOps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allocation view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Executives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system view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Trade-off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Benefit – clear communications, less errors, better analysis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Cost – efforts &amp; time to create &amp; maintain</a:t>
            </a:r>
          </a:p>
          <a:p>
            <a:r>
              <a:rPr lang="en-US" altLang="en-US" dirty="0"/>
              <a:t>At a minimum, you should have at least one module view and one component and connector view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Diagram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5934891" cy="1450757"/>
          </a:xfrm>
        </p:spPr>
        <p:txBody>
          <a:bodyPr>
            <a:normAutofit lnSpcReduction="10000"/>
          </a:bodyPr>
          <a:lstStyle/>
          <a:p>
            <a:pPr marL="292608" lvl="1">
              <a:buNone/>
            </a:pPr>
            <a:r>
              <a:rPr lang="en-US" sz="2000" dirty="0"/>
              <a:t>Abstract Description of the system</a:t>
            </a:r>
          </a:p>
          <a:p>
            <a:pPr marL="288925" lvl="1" indent="-179388">
              <a:buFont typeface="Arial" panose="020B0604020202020204" pitchFamily="34" charset="0"/>
              <a:buChar char="•"/>
            </a:pPr>
            <a:r>
              <a:rPr lang="en-US" dirty="0"/>
              <a:t>High-level abstraction / model</a:t>
            </a:r>
          </a:p>
          <a:p>
            <a:pPr marL="288925" lvl="1" indent="-179388">
              <a:buFont typeface="Arial" panose="020B0604020202020204" pitchFamily="34" charset="0"/>
              <a:buChar char="•"/>
            </a:pPr>
            <a:r>
              <a:rPr lang="en-US" dirty="0"/>
              <a:t>Not a full C &amp; C view — a stakeholder-accessible overview</a:t>
            </a:r>
          </a:p>
          <a:p>
            <a:r>
              <a:rPr lang="en-US" dirty="0"/>
              <a:t>Components of a System Diagram: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34B28C-4204-3C9B-CE5A-E94EE2CC24D0}"/>
              </a:ext>
            </a:extLst>
          </p:cNvPr>
          <p:cNvSpPr txBox="1"/>
          <p:nvPr/>
        </p:nvSpPr>
        <p:spPr>
          <a:xfrm>
            <a:off x="1097280" y="3200301"/>
            <a:ext cx="505663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Boundaries of the system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What is within &amp; outside</a:t>
            </a:r>
          </a:p>
          <a:p>
            <a:pPr marL="685800"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credit bureau is outside (still be shown)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Avoid scope creep</a:t>
            </a:r>
          </a:p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Inputs to and outputs from the system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Inputs – requests, user actions, data streams, events</a:t>
            </a:r>
          </a:p>
          <a:p>
            <a:pPr marL="685800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e.g., PIN entry, withdrawal request</a:t>
            </a:r>
          </a:p>
          <a:p>
            <a:pPr lvl="1" indent="-2825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Outputs – produced value / results</a:t>
            </a:r>
          </a:p>
          <a:p>
            <a:pPr marL="685800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e.g., cash, receipt, account balance information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5076C4-BBFF-93B9-9263-38D4312414DD}"/>
              </a:ext>
            </a:extLst>
          </p:cNvPr>
          <p:cNvSpPr txBox="1"/>
          <p:nvPr/>
        </p:nvSpPr>
        <p:spPr>
          <a:xfrm>
            <a:off x="6355080" y="3200301"/>
            <a:ext cx="48006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Subsystems of the system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Major parts</a:t>
            </a:r>
          </a:p>
          <a:p>
            <a:pPr marL="631825" lvl="1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video processing, ordering, payment</a:t>
            </a:r>
          </a:p>
          <a:p>
            <a: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Interfaces between the subsystems</a:t>
            </a:r>
          </a:p>
          <a:p>
            <a:pPr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How subsystems communicate</a:t>
            </a:r>
          </a:p>
          <a:p>
            <a:pPr marL="631825" lvl="2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ordering interacts with payment, triggers shipping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525833-EEE8-4D2E-627D-2E56980D16C7}"/>
              </a:ext>
            </a:extLst>
          </p:cNvPr>
          <p:cNvSpPr txBox="1"/>
          <p:nvPr/>
        </p:nvSpPr>
        <p:spPr>
          <a:xfrm>
            <a:off x="1136468" y="58460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56032"/>
            <a:r>
              <a:rPr lang="en-US" sz="2000" dirty="0">
                <a:solidFill>
                  <a:schemeClr val="accent2"/>
                </a:solidFill>
              </a:rPr>
              <a:t>Describes high-level design decisions</a:t>
            </a:r>
          </a:p>
        </p:txBody>
      </p:sp>
    </p:spTree>
    <p:extLst>
      <p:ext uri="{BB962C8B-B14F-4D97-AF65-F5344CB8AC3E}">
        <p14:creationId xmlns:p14="http://schemas.microsoft.com/office/powerpoint/2010/main" val="3954138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Create a System Diagram?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598609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Stakeholders – engineers, managers, QA, customer, </a:t>
            </a:r>
            <a:r>
              <a:rPr lang="en-US" dirty="0" err="1"/>
              <a:t>etc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/>
              <a:t>Very</a:t>
            </a:r>
            <a:r>
              <a:rPr lang="en-US" sz="1600" dirty="0"/>
              <a:t> different background, interests, and vocabularies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SD - simple visual language, simple entities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SD use cases:</a:t>
            </a:r>
          </a:p>
          <a:p>
            <a:pPr marL="566738" lvl="2" indent="-1825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Explain requirements (ties to the architecture) to stakeholders</a:t>
            </a:r>
          </a:p>
          <a:p>
            <a:pPr marL="754380" lvl="3" indent="-21431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e.g. “support 3</a:t>
            </a:r>
            <a:r>
              <a:rPr lang="en-US" sz="1700" baseline="30000" dirty="0"/>
              <a:t>rd</a:t>
            </a:r>
            <a:r>
              <a:rPr lang="en-US" sz="1700" dirty="0"/>
              <a:t>-party payment providers”</a:t>
            </a:r>
          </a:p>
          <a:p>
            <a:pPr marL="937260" lvl="4" indent="-2286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Diagram: mobile app </a:t>
            </a:r>
            <a:r>
              <a:rPr lang="en-US" sz="1700" dirty="0">
                <a:sym typeface="Wingdings" panose="05000000000000000000" pitchFamily="2" charset="2"/>
              </a:rPr>
              <a:t></a:t>
            </a:r>
            <a:r>
              <a:rPr lang="en-US" sz="1700" dirty="0"/>
              <a:t> payment gateway </a:t>
            </a:r>
            <a:r>
              <a:rPr lang="en-US" sz="1700" dirty="0">
                <a:sym typeface="Wingdings" panose="05000000000000000000" pitchFamily="2" charset="2"/>
              </a:rPr>
              <a:t></a:t>
            </a:r>
            <a:r>
              <a:rPr lang="en-US" sz="1700" dirty="0"/>
              <a:t> bank APIs</a:t>
            </a:r>
          </a:p>
          <a:p>
            <a:pPr marL="571500" lvl="1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High-level design discussion among engineers / architects</a:t>
            </a:r>
          </a:p>
          <a:p>
            <a:pPr marL="708025" lvl="3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Helpful to compare multiple competing solutions</a:t>
            </a:r>
          </a:p>
          <a:p>
            <a:pPr marL="708660" lvl="3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Hard to explain in words, but easy to perceive visually</a:t>
            </a:r>
          </a:p>
          <a:p>
            <a:pPr marL="708660" lvl="3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Avoids misunderstandings</a:t>
            </a:r>
          </a:p>
          <a:p>
            <a:pPr marL="571500" lvl="1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Document the system for implementation</a:t>
            </a:r>
          </a:p>
          <a:p>
            <a:pPr marL="685800" lvl="2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Guidelines / reference / documentation</a:t>
            </a:r>
          </a:p>
          <a:p>
            <a:pPr marL="685800" lvl="2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How the system should be implemented</a:t>
            </a:r>
          </a:p>
          <a:p>
            <a:pPr marL="571500" lvl="1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Show the architecture in any other case</a:t>
            </a:r>
          </a:p>
          <a:p>
            <a:pPr marL="685800" lvl="2" indent="-168275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e.g. investors want to understand / audit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A7EC31-461C-73FA-6812-E2AE2C2549B7}"/>
              </a:ext>
            </a:extLst>
          </p:cNvPr>
          <p:cNvSpPr txBox="1"/>
          <p:nvPr/>
        </p:nvSpPr>
        <p:spPr>
          <a:xfrm>
            <a:off x="7745185" y="5290848"/>
            <a:ext cx="34104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2"/>
                </a:solidFill>
              </a:rPr>
              <a:t>The SD needs to be maintained throughout the lifecycle of the system!</a:t>
            </a:r>
          </a:p>
        </p:txBody>
      </p:sp>
    </p:spTree>
    <p:extLst>
      <p:ext uri="{BB962C8B-B14F-4D97-AF65-F5344CB8AC3E}">
        <p14:creationId xmlns:p14="http://schemas.microsoft.com/office/powerpoint/2010/main" val="1097833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C1943-CCDB-4DC1-991E-53E3F96DA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Diagram Focus and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D4A85-E705-45F6-BE51-C801797BB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53000" cy="4366221"/>
          </a:xfrm>
        </p:spPr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System Diagrams are variable in their view of the system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A system diagram can show / emphasize</a:t>
            </a:r>
          </a:p>
          <a:p>
            <a:pPr marL="517525" lvl="1" indent="-228600">
              <a:buFont typeface="Arial" panose="020B0604020202020204" pitchFamily="34" charset="0"/>
              <a:buChar char="•"/>
            </a:pPr>
            <a:r>
              <a:rPr lang="en-US" dirty="0"/>
              <a:t>Components</a:t>
            </a:r>
          </a:p>
          <a:p>
            <a:pPr marL="800100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Subsystems &amp; how they are grouped</a:t>
            </a:r>
          </a:p>
          <a:p>
            <a:pPr marL="800100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Q: What are the main parts?</a:t>
            </a:r>
          </a:p>
          <a:p>
            <a:pPr marL="800100" lvl="3" indent="-228600">
              <a:buFont typeface="Arial" panose="020B0604020202020204" pitchFamily="34" charset="0"/>
              <a:buChar char="•"/>
            </a:pPr>
            <a:r>
              <a:rPr lang="en-US" sz="1600" dirty="0"/>
              <a:t>e.g. map subsystems on departments</a:t>
            </a:r>
          </a:p>
          <a:p>
            <a:pPr marL="517525" lvl="1" indent="-228600">
              <a:buFont typeface="Arial" panose="020B0604020202020204" pitchFamily="34" charset="0"/>
              <a:buChar char="•"/>
            </a:pPr>
            <a:r>
              <a:rPr lang="en-US" dirty="0"/>
              <a:t>Interactions</a:t>
            </a:r>
          </a:p>
          <a:p>
            <a:pPr marL="800100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Connections among subsystems</a:t>
            </a:r>
          </a:p>
          <a:p>
            <a:pPr marL="800100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Q: How do parts communicate?</a:t>
            </a:r>
          </a:p>
          <a:p>
            <a:pPr marL="517525" lvl="1" indent="-228600">
              <a:buFont typeface="Arial" panose="020B0604020202020204" pitchFamily="34" charset="0"/>
              <a:buChar char="•"/>
            </a:pPr>
            <a:r>
              <a:rPr lang="en-US" dirty="0"/>
              <a:t>Boundaries</a:t>
            </a:r>
          </a:p>
          <a:p>
            <a:pPr marL="517525" lvl="1" indent="-22860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94B0C6-7433-4915-849B-7B0C00469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40" y="1845737"/>
            <a:ext cx="4968240" cy="4366221"/>
          </a:xfrm>
        </p:spPr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800" dirty="0"/>
              <a:t>Choose the type of information that you want to convey and the questions you want to answer</a:t>
            </a:r>
          </a:p>
          <a:p>
            <a:pPr marL="521208" lvl="1" indent="-228600">
              <a:buFont typeface="Arial" panose="020B0604020202020204" pitchFamily="34" charset="0"/>
              <a:buChar char="•"/>
            </a:pPr>
            <a:r>
              <a:rPr lang="en-US" sz="1600" dirty="0"/>
              <a:t>Big blocks</a:t>
            </a:r>
          </a:p>
          <a:p>
            <a:pPr marL="704088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Very high level for C-management</a:t>
            </a:r>
          </a:p>
          <a:p>
            <a:pPr marL="521208" lvl="1" indent="-228600">
              <a:buFont typeface="Arial" panose="020B0604020202020204" pitchFamily="34" charset="0"/>
              <a:buChar char="•"/>
            </a:pPr>
            <a:r>
              <a:rPr lang="en-US" sz="1600" dirty="0"/>
              <a:t>APIs</a:t>
            </a:r>
          </a:p>
          <a:p>
            <a:pPr marL="704088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Integration points for developers</a:t>
            </a:r>
          </a:p>
          <a:p>
            <a:pPr marL="521208" lvl="1" indent="-228600">
              <a:buFont typeface="Arial" panose="020B0604020202020204" pitchFamily="34" charset="0"/>
              <a:buChar char="•"/>
            </a:pPr>
            <a:r>
              <a:rPr lang="en-US" sz="1600" dirty="0"/>
              <a:t>Physical assets</a:t>
            </a:r>
          </a:p>
          <a:p>
            <a:pPr marL="521208" lvl="1" indent="-228600">
              <a:buFont typeface="Arial" panose="020B0604020202020204" pitchFamily="34" charset="0"/>
              <a:buChar char="•"/>
            </a:pPr>
            <a:r>
              <a:rPr lang="en-US" sz="1600" dirty="0"/>
              <a:t>Data or communications</a:t>
            </a:r>
          </a:p>
          <a:p>
            <a:pPr marL="704088" lvl="2" indent="-228600">
              <a:buFont typeface="Arial" panose="020B0604020202020204" pitchFamily="34" charset="0"/>
              <a:buChar char="•"/>
            </a:pPr>
            <a:r>
              <a:rPr lang="en-US" sz="1600" dirty="0"/>
              <a:t>Information flow</a:t>
            </a:r>
          </a:p>
          <a:p>
            <a:pPr marL="521208" lvl="1" indent="-228600">
              <a:buFont typeface="Arial" panose="020B0604020202020204" pitchFamily="34" charset="0"/>
              <a:buChar char="•"/>
            </a:pPr>
            <a:r>
              <a:rPr lang="en-US" sz="1600" dirty="0"/>
              <a:t>…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Then select HOW you will show it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dirty="0"/>
              <a:t>Components &amp; Interactions tend to be the most common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789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Toaster System Diagram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008" y="2018122"/>
            <a:ext cx="8572500" cy="40957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18197" y="6415931"/>
            <a:ext cx="8419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https://deseng.ryerson.ca/dokuwiki/_detail/design:toasterarchitecture.jpg?id=design%3Asystem_diagram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1952" y="4065997"/>
            <a:ext cx="155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Inputs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85179" y="4187575"/>
            <a:ext cx="155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Outputs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97110" y="4449185"/>
            <a:ext cx="1551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System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73708" y="5864792"/>
            <a:ext cx="337433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Where’s the WIFI connection?</a:t>
            </a:r>
          </a:p>
        </p:txBody>
      </p:sp>
    </p:spTree>
    <p:extLst>
      <p:ext uri="{BB962C8B-B14F-4D97-AF65-F5344CB8AC3E}">
        <p14:creationId xmlns:p14="http://schemas.microsoft.com/office/powerpoint/2010/main" val="374157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674915"/>
            <a:ext cx="3712029" cy="616130"/>
          </a:xfrm>
        </p:spPr>
        <p:txBody>
          <a:bodyPr/>
          <a:lstStyle/>
          <a:p>
            <a:r>
              <a:rPr lang="en-US" dirty="0"/>
              <a:t>Onboarding System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1E7ED0-205B-FFCB-F6BA-BF3126EF2C65}"/>
              </a:ext>
            </a:extLst>
          </p:cNvPr>
          <p:cNvSpPr txBox="1"/>
          <p:nvPr/>
        </p:nvSpPr>
        <p:spPr>
          <a:xfrm>
            <a:off x="342900" y="1867292"/>
            <a:ext cx="37371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F8F8F6"/>
                </a:solidFill>
                <a:effectLst/>
              </a:rPr>
              <a:t>Inserting a new service into an existing legacy workflow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A82514-39A9-7624-DA03-AA3C46FDA2F0}"/>
              </a:ext>
            </a:extLst>
          </p:cNvPr>
          <p:cNvSpPr/>
          <p:nvPr/>
        </p:nvSpPr>
        <p:spPr>
          <a:xfrm>
            <a:off x="4576380" y="804305"/>
            <a:ext cx="1344386" cy="52251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Form Submission Service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92D9A04-8413-19AD-756D-B1150E9D22D8}"/>
              </a:ext>
            </a:extLst>
          </p:cNvPr>
          <p:cNvSpPr/>
          <p:nvPr/>
        </p:nvSpPr>
        <p:spPr>
          <a:xfrm>
            <a:off x="6552137" y="276350"/>
            <a:ext cx="4482192" cy="1251857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b="1" dirty="0"/>
              <a:t>Legacy Workflow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18930-E576-23B1-B965-884755E455CB}"/>
              </a:ext>
            </a:extLst>
          </p:cNvPr>
          <p:cNvSpPr/>
          <p:nvPr/>
        </p:nvSpPr>
        <p:spPr>
          <a:xfrm>
            <a:off x="6680045" y="831522"/>
            <a:ext cx="723900" cy="4680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Step 1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Call OBC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D897D7-913A-6515-A362-C0CDA424F05D}"/>
              </a:ext>
            </a:extLst>
          </p:cNvPr>
          <p:cNvSpPr/>
          <p:nvPr/>
        </p:nvSpPr>
        <p:spPr>
          <a:xfrm>
            <a:off x="7542090" y="831521"/>
            <a:ext cx="723900" cy="4680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Step 2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39EB01-AA2B-E1ED-D15F-5E9FDA160A54}"/>
              </a:ext>
            </a:extLst>
          </p:cNvPr>
          <p:cNvSpPr/>
          <p:nvPr/>
        </p:nvSpPr>
        <p:spPr>
          <a:xfrm>
            <a:off x="8404135" y="831520"/>
            <a:ext cx="723900" cy="46808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87FA2A-451B-DA66-A51C-423DC32AF7C4}"/>
              </a:ext>
            </a:extLst>
          </p:cNvPr>
          <p:cNvSpPr/>
          <p:nvPr/>
        </p:nvSpPr>
        <p:spPr>
          <a:xfrm>
            <a:off x="9313092" y="831520"/>
            <a:ext cx="1574280" cy="4680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</a:rPr>
              <a:t>Step N</a:t>
            </a:r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Call Legacy Service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F5AE4A3-F10D-0429-3793-39A0EE11254D}"/>
              </a:ext>
            </a:extLst>
          </p:cNvPr>
          <p:cNvSpPr/>
          <p:nvPr/>
        </p:nvSpPr>
        <p:spPr>
          <a:xfrm>
            <a:off x="5240408" y="2702771"/>
            <a:ext cx="3412671" cy="27595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Onboarding Center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7708C9-76D2-01C6-AD17-A6A6F22E7496}"/>
              </a:ext>
            </a:extLst>
          </p:cNvPr>
          <p:cNvSpPr/>
          <p:nvPr/>
        </p:nvSpPr>
        <p:spPr>
          <a:xfrm>
            <a:off x="5474451" y="2849729"/>
            <a:ext cx="1077685" cy="353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OBC REST Service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27E969-D1B1-FEF5-F9D6-07E8B36CA361}"/>
              </a:ext>
            </a:extLst>
          </p:cNvPr>
          <p:cNvSpPr/>
          <p:nvPr/>
        </p:nvSpPr>
        <p:spPr>
          <a:xfrm>
            <a:off x="5474451" y="3592679"/>
            <a:ext cx="1077685" cy="353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OBC Processor</a:t>
            </a:r>
          </a:p>
        </p:txBody>
      </p:sp>
      <p:sp>
        <p:nvSpPr>
          <p:cNvPr id="18" name="Flowchart: Magnetic Disk 17">
            <a:extLst>
              <a:ext uri="{FF2B5EF4-FFF2-40B4-BE49-F238E27FC236}">
                <a16:creationId xmlns:a16="http://schemas.microsoft.com/office/drawing/2014/main" id="{47613A79-2A03-352E-6ECC-EB3B5B6FEB2C}"/>
              </a:ext>
            </a:extLst>
          </p:cNvPr>
          <p:cNvSpPr/>
          <p:nvPr/>
        </p:nvSpPr>
        <p:spPr>
          <a:xfrm>
            <a:off x="6419111" y="4120636"/>
            <a:ext cx="1055264" cy="846364"/>
          </a:xfrm>
          <a:prstGeom prst="flowChartMagneticDisk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200" b="1" dirty="0">
                <a:solidFill>
                  <a:schemeClr val="tx1"/>
                </a:solidFill>
              </a:rPr>
              <a:t>OBC DB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SQL Server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210017-641F-4AE5-0D34-D9EA27B9A200}"/>
              </a:ext>
            </a:extLst>
          </p:cNvPr>
          <p:cNvSpPr/>
          <p:nvPr/>
        </p:nvSpPr>
        <p:spPr>
          <a:xfrm>
            <a:off x="7367223" y="2919129"/>
            <a:ext cx="1077685" cy="353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OBC Backend Processor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901682-F4B3-CA26-BB12-F6B08BE3F510}"/>
              </a:ext>
            </a:extLst>
          </p:cNvPr>
          <p:cNvSpPr/>
          <p:nvPr/>
        </p:nvSpPr>
        <p:spPr>
          <a:xfrm>
            <a:off x="7365197" y="3626699"/>
            <a:ext cx="1077685" cy="353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Status Monitor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45C0259-F089-75A9-6ED5-2D835AEFCC6F}"/>
              </a:ext>
            </a:extLst>
          </p:cNvPr>
          <p:cNvCxnSpPr>
            <a:endCxn id="17" idx="0"/>
          </p:cNvCxnSpPr>
          <p:nvPr/>
        </p:nvCxnSpPr>
        <p:spPr>
          <a:xfrm>
            <a:off x="6013293" y="3236171"/>
            <a:ext cx="1" cy="356508"/>
          </a:xfrm>
          <a:prstGeom prst="straightConnector1">
            <a:avLst/>
          </a:prstGeom>
          <a:ln w="22225">
            <a:solidFill>
              <a:srgbClr val="FFF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94B72391-BB6D-A14F-3C6F-7D5DD3E07FEB}"/>
              </a:ext>
            </a:extLst>
          </p:cNvPr>
          <p:cNvCxnSpPr>
            <a:stCxn id="17" idx="2"/>
            <a:endCxn id="18" idx="2"/>
          </p:cNvCxnSpPr>
          <p:nvPr/>
        </p:nvCxnSpPr>
        <p:spPr>
          <a:xfrm rot="16200000" flipH="1">
            <a:off x="5917525" y="4042232"/>
            <a:ext cx="597354" cy="405817"/>
          </a:xfrm>
          <a:prstGeom prst="bentConnector2">
            <a:avLst/>
          </a:prstGeom>
          <a:ln w="22225">
            <a:solidFill>
              <a:srgbClr val="FFF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DD535733-BA1D-D68D-26F2-6AC55A6D594E}"/>
              </a:ext>
            </a:extLst>
          </p:cNvPr>
          <p:cNvCxnSpPr>
            <a:cxnSpLocks/>
            <a:stCxn id="19" idx="1"/>
            <a:endCxn id="18" idx="1"/>
          </p:cNvCxnSpPr>
          <p:nvPr/>
        </p:nvCxnSpPr>
        <p:spPr>
          <a:xfrm rot="10800000" flipV="1">
            <a:off x="6946743" y="3096022"/>
            <a:ext cx="420480" cy="1024614"/>
          </a:xfrm>
          <a:prstGeom prst="bentConnector2">
            <a:avLst/>
          </a:prstGeom>
          <a:ln w="22225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FC867F80-74C6-E443-415B-57B8AD780640}"/>
              </a:ext>
            </a:extLst>
          </p:cNvPr>
          <p:cNvCxnSpPr>
            <a:stCxn id="20" idx="2"/>
            <a:endCxn id="18" idx="4"/>
          </p:cNvCxnSpPr>
          <p:nvPr/>
        </p:nvCxnSpPr>
        <p:spPr>
          <a:xfrm rot="5400000">
            <a:off x="7407541" y="4047319"/>
            <a:ext cx="563334" cy="429665"/>
          </a:xfrm>
          <a:prstGeom prst="bentConnector2">
            <a:avLst/>
          </a:prstGeom>
          <a:ln w="22225">
            <a:solidFill>
              <a:srgbClr val="FFFF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CA6EAF8-BD92-DC98-9D63-D67DDBDA4731}"/>
              </a:ext>
            </a:extLst>
          </p:cNvPr>
          <p:cNvSpPr/>
          <p:nvPr/>
        </p:nvSpPr>
        <p:spPr>
          <a:xfrm>
            <a:off x="9246975" y="2702771"/>
            <a:ext cx="1706335" cy="275952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Legacy Service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9A9580A-E495-BC91-7953-7193B10FD63A}"/>
              </a:ext>
            </a:extLst>
          </p:cNvPr>
          <p:cNvSpPr/>
          <p:nvPr/>
        </p:nvSpPr>
        <p:spPr>
          <a:xfrm>
            <a:off x="9561300" y="2900077"/>
            <a:ext cx="1077685" cy="3537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Legacy Task Code</a:t>
            </a:r>
          </a:p>
        </p:txBody>
      </p:sp>
      <p:sp>
        <p:nvSpPr>
          <p:cNvPr id="37" name="Flowchart: Magnetic Disk 36">
            <a:extLst>
              <a:ext uri="{FF2B5EF4-FFF2-40B4-BE49-F238E27FC236}">
                <a16:creationId xmlns:a16="http://schemas.microsoft.com/office/drawing/2014/main" id="{EBB4E2F6-F70F-EBF0-49AE-4172BA75AA94}"/>
              </a:ext>
            </a:extLst>
          </p:cNvPr>
          <p:cNvSpPr/>
          <p:nvPr/>
        </p:nvSpPr>
        <p:spPr>
          <a:xfrm>
            <a:off x="9572874" y="3909045"/>
            <a:ext cx="1055264" cy="1062720"/>
          </a:xfrm>
          <a:prstGeom prst="flowChartMagneticDisk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200" b="1" dirty="0">
                <a:solidFill>
                  <a:schemeClr val="tx1"/>
                </a:solidFill>
              </a:rPr>
              <a:t>Core Advanced DB</a:t>
            </a:r>
          </a:p>
          <a:p>
            <a:pPr algn="ctr">
              <a:spcBef>
                <a:spcPts val="200"/>
              </a:spcBef>
            </a:pPr>
            <a:r>
              <a:rPr lang="en-US" sz="1200" b="1" dirty="0">
                <a:solidFill>
                  <a:schemeClr val="tx1"/>
                </a:solidFill>
              </a:rPr>
              <a:t>Oracle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42FE290-3EE4-6ADF-B102-70B1C6FDB79A}"/>
              </a:ext>
            </a:extLst>
          </p:cNvPr>
          <p:cNvCxnSpPr>
            <a:cxnSpLocks/>
            <a:stCxn id="35" idx="2"/>
            <a:endCxn id="37" idx="1"/>
          </p:cNvCxnSpPr>
          <p:nvPr/>
        </p:nvCxnSpPr>
        <p:spPr>
          <a:xfrm>
            <a:off x="10100143" y="3253862"/>
            <a:ext cx="363" cy="655183"/>
          </a:xfrm>
          <a:prstGeom prst="straightConnector1">
            <a:avLst/>
          </a:prstGeom>
          <a:ln w="22225">
            <a:solidFill>
              <a:srgbClr val="FFFF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Scroll: Vertical 49">
            <a:extLst>
              <a:ext uri="{FF2B5EF4-FFF2-40B4-BE49-F238E27FC236}">
                <a16:creationId xmlns:a16="http://schemas.microsoft.com/office/drawing/2014/main" id="{62C0BCAE-6FFE-B50C-B431-1BEAAB148B28}"/>
              </a:ext>
            </a:extLst>
          </p:cNvPr>
          <p:cNvSpPr/>
          <p:nvPr/>
        </p:nvSpPr>
        <p:spPr>
          <a:xfrm>
            <a:off x="10493543" y="5862350"/>
            <a:ext cx="1458686" cy="751114"/>
          </a:xfrm>
          <a:prstGeom prst="verticalScroll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FFFF"/>
                </a:solidFill>
              </a:rPr>
              <a:t>Email to Salesperson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Success | Failure</a:t>
            </a:r>
          </a:p>
        </p:txBody>
      </p:sp>
      <p:sp>
        <p:nvSpPr>
          <p:cNvPr id="51" name="Scroll: Vertical 50">
            <a:extLst>
              <a:ext uri="{FF2B5EF4-FFF2-40B4-BE49-F238E27FC236}">
                <a16:creationId xmlns:a16="http://schemas.microsoft.com/office/drawing/2014/main" id="{60B4ACF7-168B-8F52-F2B1-DB44252F917C}"/>
              </a:ext>
            </a:extLst>
          </p:cNvPr>
          <p:cNvSpPr/>
          <p:nvPr/>
        </p:nvSpPr>
        <p:spPr>
          <a:xfrm>
            <a:off x="7605338" y="5929030"/>
            <a:ext cx="1249203" cy="751114"/>
          </a:xfrm>
          <a:prstGeom prst="verticalScroll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FFFF"/>
                </a:solidFill>
              </a:rPr>
              <a:t>Email to Admin on Failure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30260B2-AF9C-03FD-2F7E-DED2204C4F7B}"/>
              </a:ext>
            </a:extLst>
          </p:cNvPr>
          <p:cNvCxnSpPr>
            <a:cxnSpLocks/>
            <a:endCxn id="51" idx="0"/>
          </p:cNvCxnSpPr>
          <p:nvPr/>
        </p:nvCxnSpPr>
        <p:spPr>
          <a:xfrm flipH="1">
            <a:off x="8229940" y="3997948"/>
            <a:ext cx="0" cy="1931082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3426327F-0271-9D44-B011-D593FF8D6AED}"/>
              </a:ext>
            </a:extLst>
          </p:cNvPr>
          <p:cNvCxnSpPr>
            <a:cxnSpLocks/>
            <a:stCxn id="35" idx="3"/>
            <a:endCxn id="50" idx="0"/>
          </p:cNvCxnSpPr>
          <p:nvPr/>
        </p:nvCxnSpPr>
        <p:spPr>
          <a:xfrm>
            <a:off x="10638985" y="3076970"/>
            <a:ext cx="583901" cy="2785380"/>
          </a:xfrm>
          <a:prstGeom prst="bentConnector2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75BCB523-5CAE-BE31-C876-E7D86737D92D}"/>
              </a:ext>
            </a:extLst>
          </p:cNvPr>
          <p:cNvSpPr/>
          <p:nvPr/>
        </p:nvSpPr>
        <p:spPr>
          <a:xfrm>
            <a:off x="9385143" y="1872214"/>
            <a:ext cx="1431471" cy="478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Legacy Message Service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8765C02-9C07-A5D2-204B-37DCDDA190BE}"/>
              </a:ext>
            </a:extLst>
          </p:cNvPr>
          <p:cNvSpPr/>
          <p:nvPr/>
        </p:nvSpPr>
        <p:spPr>
          <a:xfrm>
            <a:off x="7415797" y="1881992"/>
            <a:ext cx="988602" cy="47875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Resubmit Service</a:t>
            </a:r>
          </a:p>
        </p:txBody>
      </p: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82B2B901-87F0-A83C-704E-6C1320980484}"/>
              </a:ext>
            </a:extLst>
          </p:cNvPr>
          <p:cNvCxnSpPr>
            <a:stCxn id="10" idx="2"/>
            <a:endCxn id="16" idx="0"/>
          </p:cNvCxnSpPr>
          <p:nvPr/>
        </p:nvCxnSpPr>
        <p:spPr>
          <a:xfrm rot="5400000">
            <a:off x="5752584" y="1560318"/>
            <a:ext cx="1550122" cy="1028701"/>
          </a:xfrm>
          <a:prstGeom prst="bentConnector3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EF9F263-0966-97D5-7069-32F188D0DAD1}"/>
              </a:ext>
            </a:extLst>
          </p:cNvPr>
          <p:cNvCxnSpPr>
            <a:cxnSpLocks/>
            <a:stCxn id="19" idx="0"/>
            <a:endCxn id="68" idx="2"/>
          </p:cNvCxnSpPr>
          <p:nvPr/>
        </p:nvCxnSpPr>
        <p:spPr>
          <a:xfrm flipV="1">
            <a:off x="7906066" y="2360742"/>
            <a:ext cx="4032" cy="5583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121A70C3-DEA2-129B-3C28-BECA1B80DC3D}"/>
              </a:ext>
            </a:extLst>
          </p:cNvPr>
          <p:cNvCxnSpPr>
            <a:stCxn id="68" idx="0"/>
            <a:endCxn id="12" idx="2"/>
          </p:cNvCxnSpPr>
          <p:nvPr/>
        </p:nvCxnSpPr>
        <p:spPr>
          <a:xfrm flipH="1" flipV="1">
            <a:off x="7904040" y="1299606"/>
            <a:ext cx="0" cy="582386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549CC61-9803-DE3E-9D1D-0267E8EEEB04}"/>
              </a:ext>
            </a:extLst>
          </p:cNvPr>
          <p:cNvCxnSpPr>
            <a:stCxn id="14" idx="2"/>
            <a:endCxn id="67" idx="0"/>
          </p:cNvCxnSpPr>
          <p:nvPr/>
        </p:nvCxnSpPr>
        <p:spPr>
          <a:xfrm>
            <a:off x="10100232" y="1299605"/>
            <a:ext cx="647" cy="572609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0933FC0-5C31-FB4E-44D0-795D59E2AA57}"/>
              </a:ext>
            </a:extLst>
          </p:cNvPr>
          <p:cNvCxnSpPr>
            <a:cxnSpLocks/>
            <a:stCxn id="67" idx="2"/>
            <a:endCxn id="35" idx="0"/>
          </p:cNvCxnSpPr>
          <p:nvPr/>
        </p:nvCxnSpPr>
        <p:spPr>
          <a:xfrm flipH="1">
            <a:off x="10100143" y="2350964"/>
            <a:ext cx="736" cy="54911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A5FAD59-12AC-2948-29CA-B65EB8035AC1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5920766" y="1065562"/>
            <a:ext cx="759279" cy="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6158027D-36DC-01BF-371B-29891C8CC249}"/>
              </a:ext>
            </a:extLst>
          </p:cNvPr>
          <p:cNvCxnSpPr>
            <a:stCxn id="20" idx="3"/>
            <a:endCxn id="37" idx="2"/>
          </p:cNvCxnSpPr>
          <p:nvPr/>
        </p:nvCxnSpPr>
        <p:spPr>
          <a:xfrm>
            <a:off x="8442882" y="3803592"/>
            <a:ext cx="1129992" cy="636813"/>
          </a:xfrm>
          <a:prstGeom prst="bentConnector3">
            <a:avLst/>
          </a:prstGeom>
          <a:ln w="22225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227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9CA00011-FFE2-60EA-2224-A3C4310BC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Allocation View Examples</a:t>
            </a:r>
          </a:p>
        </p:txBody>
      </p:sp>
      <p:pic>
        <p:nvPicPr>
          <p:cNvPr id="22531" name="Picture 2" descr="http://www.jot.fm/issues/issue_2007_08/article1/images/figure3.gif">
            <a:extLst>
              <a:ext uri="{FF2B5EF4-FFF2-40B4-BE49-F238E27FC236}">
                <a16:creationId xmlns:a16="http://schemas.microsoft.com/office/drawing/2014/main" id="{EAA1BADD-4F09-2757-E57D-7EF39024C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392" y="2512011"/>
            <a:ext cx="3951288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">
            <a:extLst>
              <a:ext uri="{FF2B5EF4-FFF2-40B4-BE49-F238E27FC236}">
                <a16:creationId xmlns:a16="http://schemas.microsoft.com/office/drawing/2014/main" id="{CF15C95A-4642-B319-BC4D-8D018D1D5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2734261"/>
            <a:ext cx="47910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C6D34F-5358-949B-F80A-0A62D4CFCABA}"/>
              </a:ext>
            </a:extLst>
          </p:cNvPr>
          <p:cNvSpPr txBox="1"/>
          <p:nvPr/>
        </p:nvSpPr>
        <p:spPr>
          <a:xfrm>
            <a:off x="1097280" y="1813507"/>
            <a:ext cx="80747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dirty="0">
                <a:effectLst/>
              </a:rPr>
              <a:t>Software elements (artifacts) mapped to environmental elements (devices)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B54A2-D37C-1F4F-03F8-06B1C3E62A6A}"/>
              </a:ext>
            </a:extLst>
          </p:cNvPr>
          <p:cNvSpPr txBox="1"/>
          <p:nvPr/>
        </p:nvSpPr>
        <p:spPr>
          <a:xfrm>
            <a:off x="2115236" y="5909722"/>
            <a:ext cx="263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Web Application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7CDEEF-9397-E809-D3B1-B35BE48DB754}"/>
              </a:ext>
            </a:extLst>
          </p:cNvPr>
          <p:cNvSpPr txBox="1"/>
          <p:nvPr/>
        </p:nvSpPr>
        <p:spPr>
          <a:xfrm>
            <a:off x="7863415" y="5909722"/>
            <a:ext cx="263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Embedded Controller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1EB2374D-2E15-BC1C-6997-4AD6ADC6D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Allocation View</a:t>
            </a:r>
            <a:endParaRPr lang="en-US" altLang="en-US" sz="2400" dirty="0"/>
          </a:p>
        </p:txBody>
      </p:sp>
      <p:pic>
        <p:nvPicPr>
          <p:cNvPr id="38915" name="Picture 4" descr="Specification level deployment diagram - web application deployed to Tomcat JSP server and database schemas - to database system.">
            <a:extLst>
              <a:ext uri="{FF2B5EF4-FFF2-40B4-BE49-F238E27FC236}">
                <a16:creationId xmlns:a16="http://schemas.microsoft.com/office/drawing/2014/main" id="{FAAB33A9-2D6D-6FA2-0F78-BBB0B339A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625" y="1889716"/>
            <a:ext cx="7997055" cy="440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C00E3D-95E5-074B-465B-FACAFCA292FE}"/>
              </a:ext>
            </a:extLst>
          </p:cNvPr>
          <p:cNvSpPr txBox="1"/>
          <p:nvPr/>
        </p:nvSpPr>
        <p:spPr>
          <a:xfrm>
            <a:off x="1097280" y="2289423"/>
            <a:ext cx="18369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800" dirty="0"/>
              <a:t>UML Deployment Diagram Example</a:t>
            </a:r>
          </a:p>
          <a:p>
            <a:endParaRPr lang="en-US" dirty="0"/>
          </a:p>
          <a:p>
            <a:r>
              <a:rPr lang="en-US" dirty="0"/>
              <a:t>(One notation for</a:t>
            </a:r>
          </a:p>
          <a:p>
            <a:r>
              <a:rPr lang="en-US" dirty="0"/>
              <a:t>Allocation Views)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CD017270-B54E-8F33-D31F-E8318CA9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Usage of Allocation Views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44D5B04B-1FB4-44DD-A7A7-1909EE38D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247991" cy="4455676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Without: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What software exists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Not where it runs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Not how it is delivered</a:t>
            </a:r>
          </a:p>
          <a:p>
            <a:r>
              <a:rPr lang="en-US" altLang="en-US" dirty="0"/>
              <a:t>Helps to understand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What hardware and software is needed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Servers, cloud instances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Where should be placed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Cloud vs on-premise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ML model – local (latency) vs cloud GPU (performance) vs availability vs security vs </a:t>
            </a:r>
            <a:r>
              <a:rPr lang="en-US" altLang="en-US" sz="1600" dirty="0" err="1"/>
              <a:t>etc</a:t>
            </a:r>
            <a:endParaRPr lang="en-US" alt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Defines responsibility and maintenance distribution across teams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How to setup CI/CD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Builds, integration testing, version control, </a:t>
            </a:r>
            <a:r>
              <a:rPr lang="en-US" altLang="en-US" sz="1600" dirty="0" err="1"/>
              <a:t>etc</a:t>
            </a:r>
            <a:endParaRPr lang="en-US" altLang="en-US" sz="1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Local service vs k8s in cloud – different processes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1986" y="1845734"/>
            <a:ext cx="9108267" cy="4451652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Architecture is an abstraction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Highlight the important aspects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Hide details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subway map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Does </a:t>
            </a:r>
            <a:r>
              <a:rPr lang="en-US" sz="1600" b="1" dirty="0"/>
              <a:t>not</a:t>
            </a:r>
            <a:r>
              <a:rPr lang="en-US" sz="1600" dirty="0"/>
              <a:t> show building &amp; streets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Distorts geography, positioning, and distance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Only shows stations &amp; lines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easy to understand </a:t>
            </a:r>
            <a:r>
              <a:rPr lang="en-US" sz="1600" b="1" dirty="0"/>
              <a:t>important</a:t>
            </a:r>
            <a:r>
              <a:rPr lang="en-US" sz="1600" dirty="0"/>
              <a:t> things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sz="1600" dirty="0"/>
              <a:t>Main goal: navigation – getting from point A to point 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Architecture is expressed as a model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Model - description without details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Details are systematically removed for a purpose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Intentional simplification to understand an analyze complex problems</a:t>
            </a:r>
          </a:p>
        </p:txBody>
      </p:sp>
      <p:sp>
        <p:nvSpPr>
          <p:cNvPr id="4" name="Rectangle 3"/>
          <p:cNvSpPr/>
          <p:nvPr/>
        </p:nvSpPr>
        <p:spPr>
          <a:xfrm>
            <a:off x="4868239" y="6439848"/>
            <a:ext cx="56970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https://www.cl.cam.ac.uk/teaching/1112/SWDesign/softwaredesign01.pdf</a:t>
            </a:r>
          </a:p>
        </p:txBody>
      </p:sp>
    </p:spTree>
    <p:extLst>
      <p:ext uri="{BB962C8B-B14F-4D97-AF65-F5344CB8AC3E}">
        <p14:creationId xmlns:p14="http://schemas.microsoft.com/office/powerpoint/2010/main" val="1980112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D1FD6-C76A-204B-8BC0-362E79A3F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024D9546-BBEA-58DB-CC64-D54A8545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Usage of Allocation Views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0E278C87-2786-B48C-4F94-91422463F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441511" cy="434759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Elements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Software element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Logical modules – processes, services, packages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Environmental element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Execution - hardware, runtime operation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Development - file structure, deployment, development organization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Properties of an environment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e.g., network bandwidth, CPU performance, </a:t>
            </a:r>
            <a:r>
              <a:rPr lang="en-US" sz="1600" dirty="0" err="1"/>
              <a:t>etc</a:t>
            </a:r>
            <a:endParaRPr lang="en-US" sz="1600" dirty="0"/>
          </a:p>
          <a:p>
            <a:pPr lvl="4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Bandwidth defines video streaming quality</a:t>
            </a:r>
          </a:p>
          <a:p>
            <a:pPr>
              <a:defRPr/>
            </a:pPr>
            <a:r>
              <a:rPr lang="en-US" dirty="0"/>
              <a:t>Relationships</a:t>
            </a:r>
          </a:p>
          <a:p>
            <a:pPr lvl="1">
              <a:defRPr/>
            </a:pPr>
            <a:r>
              <a:rPr lang="en-US" dirty="0"/>
              <a:t>Software element (logical) is mapped (allocated to) an environmental element (physical)</a:t>
            </a:r>
          </a:p>
          <a:p>
            <a:pPr lvl="1">
              <a:defRPr/>
            </a:pPr>
            <a:r>
              <a:rPr lang="en-US" dirty="0"/>
              <a:t>Static or dynamic</a:t>
            </a:r>
          </a:p>
          <a:p>
            <a:pPr lvl="2">
              <a:defRPr/>
            </a:pPr>
            <a:r>
              <a:rPr lang="en-US" sz="1600" dirty="0"/>
              <a:t>Static – always the same environment element</a:t>
            </a:r>
          </a:p>
          <a:p>
            <a:pPr lvl="2">
              <a:defRPr/>
            </a:pPr>
            <a:r>
              <a:rPr lang="en-US" sz="1600" dirty="0"/>
              <a:t>Dynamic – vary (e.g., autoscaling – new containers / nodes)</a:t>
            </a:r>
          </a:p>
        </p:txBody>
      </p:sp>
    </p:spTree>
    <p:extLst>
      <p:ext uri="{BB962C8B-B14F-4D97-AF65-F5344CB8AC3E}">
        <p14:creationId xmlns:p14="http://schemas.microsoft.com/office/powerpoint/2010/main" val="848296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03514" y="413853"/>
            <a:ext cx="8664486" cy="1063006"/>
          </a:xfrm>
        </p:spPr>
        <p:txBody>
          <a:bodyPr>
            <a:normAutofit fontScale="90000"/>
          </a:bodyPr>
          <a:lstStyle/>
          <a:p>
            <a:r>
              <a:rPr lang="en-US" dirty="0"/>
              <a:t>Personal Learning Pathways: Systems View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0048" y="1661010"/>
            <a:ext cx="9086618" cy="473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546031" y="6301477"/>
            <a:ext cx="914400" cy="365125"/>
          </a:xfrm>
          <a:prstGeom prst="rect">
            <a:avLst/>
          </a:prstGeom>
        </p:spPr>
        <p:txBody>
          <a:bodyPr/>
          <a:lstStyle/>
          <a:p>
            <a:fld id="{8DDF1167-A2C8-42DA-8481-6AD9B0870C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072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2742750" y="1091727"/>
            <a:ext cx="1191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Student Performance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9771" y="297252"/>
            <a:ext cx="8191259" cy="805400"/>
          </a:xfrm>
        </p:spPr>
        <p:txBody>
          <a:bodyPr>
            <a:normAutofit/>
          </a:bodyPr>
          <a:lstStyle/>
          <a:p>
            <a:r>
              <a:rPr lang="en-US" sz="3200" dirty="0"/>
              <a:t>Unit of study as a context for prototyping</a:t>
            </a:r>
          </a:p>
        </p:txBody>
      </p:sp>
      <p:sp>
        <p:nvSpPr>
          <p:cNvPr id="4" name="Flowchart: Process 3"/>
          <p:cNvSpPr/>
          <p:nvPr/>
        </p:nvSpPr>
        <p:spPr>
          <a:xfrm>
            <a:off x="4603220" y="1844118"/>
            <a:ext cx="1042146" cy="941295"/>
          </a:xfrm>
          <a:prstGeom prst="flowChartProces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Instruct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(Teacher)</a:t>
            </a:r>
          </a:p>
        </p:txBody>
      </p:sp>
      <p:sp>
        <p:nvSpPr>
          <p:cNvPr id="5" name="Flowchart: Preparation 4"/>
          <p:cNvSpPr/>
          <p:nvPr/>
        </p:nvSpPr>
        <p:spPr>
          <a:xfrm>
            <a:off x="2679846" y="1844116"/>
            <a:ext cx="1331259" cy="941295"/>
          </a:xfrm>
          <a:prstGeom prst="flowChartPreparati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6077944" y="1634495"/>
            <a:ext cx="1071284" cy="1383369"/>
          </a:xfrm>
          <a:prstGeom prst="flowChartProcess">
            <a:avLst/>
          </a:prstGeom>
          <a:noFill/>
          <a:ln w="19050">
            <a:solidFill>
              <a:schemeClr val="accent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7548129" y="1964151"/>
            <a:ext cx="1047485" cy="695097"/>
          </a:xfrm>
          <a:prstGeom prst="flowChartProces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Evaluate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(Teacher)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89018" y="2045986"/>
            <a:ext cx="12841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Plan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</a:rPr>
              <a:t>(Teacher)</a:t>
            </a:r>
          </a:p>
        </p:txBody>
      </p:sp>
      <p:cxnSp>
        <p:nvCxnSpPr>
          <p:cNvPr id="10" name="Straight Arrow Connector 9"/>
          <p:cNvCxnSpPr>
            <a:stCxn id="5" idx="3"/>
            <a:endCxn id="4" idx="1"/>
          </p:cNvCxnSpPr>
          <p:nvPr/>
        </p:nvCxnSpPr>
        <p:spPr>
          <a:xfrm>
            <a:off x="4011104" y="2314764"/>
            <a:ext cx="592116" cy="3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645368" y="2160867"/>
            <a:ext cx="432578" cy="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7" idx="1"/>
          </p:cNvCxnSpPr>
          <p:nvPr/>
        </p:nvCxnSpPr>
        <p:spPr>
          <a:xfrm flipV="1">
            <a:off x="7149232" y="2311693"/>
            <a:ext cx="398897" cy="3072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9249189" y="1718046"/>
            <a:ext cx="1157117" cy="1193418"/>
            <a:chOff x="7590857" y="1645586"/>
            <a:chExt cx="1157117" cy="1193418"/>
          </a:xfrm>
        </p:grpSpPr>
        <p:sp>
          <p:nvSpPr>
            <p:cNvPr id="25" name="Flowchart: Data 24"/>
            <p:cNvSpPr/>
            <p:nvPr/>
          </p:nvSpPr>
          <p:spPr>
            <a:xfrm>
              <a:off x="7598250" y="1645586"/>
              <a:ext cx="1149724" cy="1193418"/>
            </a:xfrm>
            <a:prstGeom prst="flowChartInputOutpu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90857" y="2088406"/>
              <a:ext cx="11160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FFFFFF"/>
                  </a:solidFill>
                </a:rPr>
                <a:t>Evidence</a:t>
              </a:r>
            </a:p>
          </p:txBody>
        </p:sp>
      </p:grpSp>
      <p:cxnSp>
        <p:nvCxnSpPr>
          <p:cNvPr id="33" name="Straight Arrow Connector 32"/>
          <p:cNvCxnSpPr>
            <a:stCxn id="7" idx="3"/>
            <a:endCxn id="25" idx="2"/>
          </p:cNvCxnSpPr>
          <p:nvPr/>
        </p:nvCxnSpPr>
        <p:spPr>
          <a:xfrm>
            <a:off x="8595610" y="2311693"/>
            <a:ext cx="775940" cy="3062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409991" y="2830783"/>
            <a:ext cx="1448875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Unpack concepts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Sequence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Scaffold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Model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Assign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Score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Monitor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Adjust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Communicate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Collaborate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Teach interventions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endParaRPr lang="en-US" sz="1100" dirty="0">
              <a:solidFill>
                <a:srgbClr val="000000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356352" y="1576533"/>
            <a:ext cx="0" cy="267576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573591" y="1613282"/>
            <a:ext cx="887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Student Profile</a:t>
            </a:r>
          </a:p>
        </p:txBody>
      </p:sp>
      <p:cxnSp>
        <p:nvCxnSpPr>
          <p:cNvPr id="62" name="Straight Arrow Connector 61"/>
          <p:cNvCxnSpPr/>
          <p:nvPr/>
        </p:nvCxnSpPr>
        <p:spPr>
          <a:xfrm>
            <a:off x="2362894" y="1857568"/>
            <a:ext cx="445027" cy="21316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9058188" y="2894703"/>
            <a:ext cx="154650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buFont typeface="+mj-lt"/>
              <a:buAutoNum type="arabicPeriod"/>
            </a:pPr>
            <a:r>
              <a:rPr lang="en-US" sz="1100" dirty="0">
                <a:solidFill>
                  <a:srgbClr val="000000"/>
                </a:solidFill>
              </a:rPr>
              <a:t>Mastery</a:t>
            </a:r>
          </a:p>
          <a:p>
            <a:pPr marL="173038" indent="-173038">
              <a:buFont typeface="+mj-lt"/>
              <a:buAutoNum type="arabicPeriod"/>
            </a:pPr>
            <a:r>
              <a:rPr lang="en-US" sz="1100" dirty="0">
                <a:solidFill>
                  <a:srgbClr val="000000"/>
                </a:solidFill>
              </a:rPr>
              <a:t>Growth</a:t>
            </a:r>
          </a:p>
          <a:p>
            <a:pPr marL="173038" indent="-173038">
              <a:buFont typeface="+mj-lt"/>
              <a:buAutoNum type="arabicPeriod"/>
            </a:pPr>
            <a:r>
              <a:rPr lang="en-US" sz="1100" dirty="0">
                <a:solidFill>
                  <a:srgbClr val="000000"/>
                </a:solidFill>
              </a:rPr>
              <a:t>Portfolio</a:t>
            </a:r>
          </a:p>
          <a:p>
            <a:pPr marL="344488" lvl="1" indent="-171450">
              <a:buFont typeface="+mj-lt"/>
              <a:buAutoNum type="alphaLcPeriod"/>
            </a:pPr>
            <a:r>
              <a:rPr lang="en-US" sz="1000" dirty="0">
                <a:solidFill>
                  <a:srgbClr val="000000"/>
                </a:solidFill>
              </a:rPr>
              <a:t>Exemplar</a:t>
            </a:r>
          </a:p>
          <a:p>
            <a:pPr marL="344488" lvl="1" indent="-171450">
              <a:buFont typeface="+mj-lt"/>
              <a:buAutoNum type="alphaLcPeriod"/>
            </a:pPr>
            <a:r>
              <a:rPr lang="en-US" sz="1000" dirty="0">
                <a:solidFill>
                  <a:srgbClr val="000000"/>
                </a:solidFill>
              </a:rPr>
              <a:t>Parent/teacher</a:t>
            </a:r>
          </a:p>
          <a:p>
            <a:pPr marL="344488" lvl="1" indent="-171450">
              <a:buFont typeface="+mj-lt"/>
              <a:buAutoNum type="alphaLcPeriod"/>
            </a:pPr>
            <a:r>
              <a:rPr lang="en-US" sz="1000" dirty="0">
                <a:solidFill>
                  <a:srgbClr val="000000"/>
                </a:solidFill>
              </a:rPr>
              <a:t>APPR</a:t>
            </a:r>
          </a:p>
          <a:p>
            <a:pPr marL="344488" lvl="1" indent="-171450">
              <a:buFont typeface="+mj-lt"/>
              <a:buAutoNum type="alphaLcPeriod"/>
            </a:pPr>
            <a:r>
              <a:rPr lang="en-US" sz="1000" dirty="0">
                <a:solidFill>
                  <a:srgbClr val="000000"/>
                </a:solidFill>
              </a:rPr>
              <a:t>Issue tracking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939424" y="3065914"/>
            <a:ext cx="152020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Practice (assignments, check-ins, formative assess)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Demonstrate (summative, benchmark)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Collaborate (teachers, peers)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endParaRPr lang="en-US" sz="1100" dirty="0">
              <a:solidFill>
                <a:srgbClr val="00000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573591" y="2637046"/>
            <a:ext cx="1032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Content, Curriculum map</a:t>
            </a:r>
          </a:p>
        </p:txBody>
      </p:sp>
      <p:cxnSp>
        <p:nvCxnSpPr>
          <p:cNvPr id="104" name="Straight Arrow Connector 103"/>
          <p:cNvCxnSpPr/>
          <p:nvPr/>
        </p:nvCxnSpPr>
        <p:spPr>
          <a:xfrm flipV="1">
            <a:off x="2295657" y="2533077"/>
            <a:ext cx="500109" cy="252343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2838362" y="2787931"/>
            <a:ext cx="1571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solidFill>
                  <a:srgbClr val="000000"/>
                </a:solidFill>
              </a:rPr>
              <a:t>Student Profile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Alerts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Goals and Interests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SIS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741480" y="3582054"/>
            <a:ext cx="15047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solidFill>
                  <a:srgbClr val="000000"/>
                </a:solidFill>
              </a:rPr>
              <a:t>Student Performance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Pre-assessment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ELA summary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Writing samples</a:t>
            </a:r>
          </a:p>
        </p:txBody>
      </p:sp>
      <p:sp>
        <p:nvSpPr>
          <p:cNvPr id="110" name="Rectangle 109"/>
          <p:cNvSpPr/>
          <p:nvPr/>
        </p:nvSpPr>
        <p:spPr>
          <a:xfrm>
            <a:off x="2079586" y="5133481"/>
            <a:ext cx="847845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Key messages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</a:rPr>
              <a:t>Providing teachers a dynamic, holistic view of each student facilitates personalization day-to-day.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</a:rPr>
              <a:t>Easy and timely access to the desired information is a key challenge.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</a:rPr>
              <a:t>Understanding what teachers do with this information guides future development.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4763" y="1172830"/>
            <a:ext cx="1084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Learn</a:t>
            </a:r>
          </a:p>
          <a:p>
            <a:pPr algn="ctr"/>
            <a:r>
              <a:rPr lang="en-US" sz="1200" dirty="0">
                <a:solidFill>
                  <a:srgbClr val="000000"/>
                </a:solidFill>
              </a:rPr>
              <a:t>(Students)</a:t>
            </a:r>
          </a:p>
        </p:txBody>
      </p:sp>
      <p:sp>
        <p:nvSpPr>
          <p:cNvPr id="39" name="Flowchart: Process 38"/>
          <p:cNvSpPr/>
          <p:nvPr/>
        </p:nvSpPr>
        <p:spPr>
          <a:xfrm>
            <a:off x="6163563" y="1758314"/>
            <a:ext cx="886865" cy="479155"/>
          </a:xfrm>
          <a:prstGeom prst="flowChartProces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Practice</a:t>
            </a:r>
          </a:p>
        </p:txBody>
      </p:sp>
      <p:sp>
        <p:nvSpPr>
          <p:cNvPr id="40" name="Flowchart: Process 39"/>
          <p:cNvSpPr/>
          <p:nvPr/>
        </p:nvSpPr>
        <p:spPr>
          <a:xfrm>
            <a:off x="6170157" y="2397468"/>
            <a:ext cx="886865" cy="479155"/>
          </a:xfrm>
          <a:prstGeom prst="flowChartProcess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Demo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5626218" y="2538422"/>
            <a:ext cx="456072" cy="0"/>
          </a:xfrm>
          <a:prstGeom prst="straightConnector1">
            <a:avLst/>
          </a:prstGeom>
          <a:ln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8067391" y="2655008"/>
            <a:ext cx="4476" cy="256456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7149231" y="2911464"/>
            <a:ext cx="922639" cy="0"/>
          </a:xfrm>
          <a:prstGeom prst="straightConnector1">
            <a:avLst/>
          </a:prstGeom>
          <a:ln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9536475" y="1448305"/>
            <a:ext cx="394980" cy="0"/>
          </a:xfrm>
          <a:prstGeom prst="straightConnector1">
            <a:avLst/>
          </a:prstGeom>
          <a:ln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9931455" y="1448305"/>
            <a:ext cx="4476" cy="256456"/>
          </a:xfrm>
          <a:prstGeom prst="straightConnector1">
            <a:avLst/>
          </a:prstGeom>
          <a:ln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245051" y="1172830"/>
            <a:ext cx="1477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Feedback for instruction &amp; planning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863408" y="2065344"/>
            <a:ext cx="887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Paths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742751" y="4326876"/>
            <a:ext cx="17906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solidFill>
                  <a:srgbClr val="000000"/>
                </a:solidFill>
              </a:rPr>
              <a:t>Paths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Mastery visualization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Student grouping</a:t>
            </a:r>
          </a:p>
        </p:txBody>
      </p:sp>
      <p:sp>
        <p:nvSpPr>
          <p:cNvPr id="44" name="Slide Number Placeholder 2"/>
          <p:cNvSpPr txBox="1">
            <a:spLocks/>
          </p:cNvSpPr>
          <p:nvPr/>
        </p:nvSpPr>
        <p:spPr>
          <a:xfrm>
            <a:off x="9546031" y="6301477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DF1167-A2C8-42DA-8481-6AD9B0870C4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573591" y="1045449"/>
            <a:ext cx="8515676" cy="2511922"/>
            <a:chOff x="49591" y="1045449"/>
            <a:chExt cx="8515676" cy="2511922"/>
          </a:xfrm>
        </p:grpSpPr>
        <p:sp>
          <p:nvSpPr>
            <p:cNvPr id="45" name="Oval 44"/>
            <p:cNvSpPr/>
            <p:nvPr/>
          </p:nvSpPr>
          <p:spPr>
            <a:xfrm>
              <a:off x="1271764" y="1045449"/>
              <a:ext cx="1067643" cy="56783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9591" y="1495994"/>
              <a:ext cx="835872" cy="66487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2410512" y="1997890"/>
              <a:ext cx="766739" cy="470753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7402011" y="2840577"/>
              <a:ext cx="1163256" cy="716794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405811" y="3084697"/>
            <a:ext cx="15202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Wingdings" panose="05000000000000000000" pitchFamily="2" charset="2"/>
              <a:buChar char="§"/>
            </a:pPr>
            <a:r>
              <a:rPr lang="en-US" sz="1100" dirty="0">
                <a:solidFill>
                  <a:srgbClr val="000000"/>
                </a:solidFill>
              </a:rPr>
              <a:t>Reflect on student performance</a:t>
            </a:r>
          </a:p>
          <a:p>
            <a:pPr marL="174625" indent="-174625">
              <a:buFont typeface="Wingdings" panose="05000000000000000000" pitchFamily="2" charset="2"/>
              <a:buChar char="§"/>
            </a:pP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5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50027-2746-401A-9F58-80106DB7C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 &amp; Performance:</a:t>
            </a:r>
            <a:br>
              <a:rPr lang="en-US" dirty="0"/>
            </a:br>
            <a:r>
              <a:rPr lang="en-US" dirty="0"/>
              <a:t>Allocation to the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318FB-DF86-4E93-8A2E-31ABC4099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886033"/>
            <a:ext cx="6231039" cy="4404808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Database usage examples:</a:t>
            </a:r>
          </a:p>
          <a:p>
            <a:pPr marL="631825" indent="-342900">
              <a:buFont typeface="Wingdings" panose="05000000000000000000" pitchFamily="2" charset="2"/>
              <a:buChar char="§"/>
            </a:pPr>
            <a:r>
              <a:rPr lang="en-US" sz="2100" dirty="0"/>
              <a:t>Average query size: 2KB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Queries/Day: 20,000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Transactional load: Queries/Day x Query size = 40 MB/day</a:t>
            </a:r>
          </a:p>
          <a:p>
            <a:pPr marL="631825" indent="-342900">
              <a:buFont typeface="Wingdings" panose="05000000000000000000" pitchFamily="2" charset="2"/>
              <a:buChar char="§"/>
            </a:pPr>
            <a:r>
              <a:rPr lang="en-US" sz="2100" dirty="0"/>
              <a:t>Retail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Size of item: 1KB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# of items: 5,000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Size of DB Storage: 5,000 x 1,000 = 5MB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What if will grow to 5,000,000 items?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What if the item size is 1 MB?</a:t>
            </a:r>
          </a:p>
          <a:p>
            <a:pPr marL="631825" indent="-342900">
              <a:buFont typeface="Wingdings" panose="05000000000000000000" pitchFamily="2" charset="2"/>
              <a:buChar char="§"/>
            </a:pPr>
            <a:r>
              <a:rPr lang="en-US" sz="2100" dirty="0"/>
              <a:t>Performance:</a:t>
            </a:r>
          </a:p>
          <a:p>
            <a:pPr marL="867283" lvl="1" indent="-285750">
              <a:buFont typeface="Wingdings" panose="05000000000000000000" pitchFamily="2" charset="2"/>
              <a:buChar char="§"/>
            </a:pPr>
            <a:r>
              <a:rPr lang="en-US" sz="1900" dirty="0"/>
              <a:t>Image recognition system</a:t>
            </a:r>
          </a:p>
          <a:p>
            <a:pPr marL="1050163" lvl="2" indent="-285750">
              <a:buFont typeface="Wingdings" panose="05000000000000000000" pitchFamily="2" charset="2"/>
              <a:buChar char="§"/>
            </a:pPr>
            <a:r>
              <a:rPr lang="en-US" sz="1900" dirty="0"/>
              <a:t>10 seconds per operation</a:t>
            </a:r>
          </a:p>
          <a:p>
            <a:pPr marL="1050163" lvl="2" indent="-285750">
              <a:buFont typeface="Wingdings" panose="05000000000000000000" pitchFamily="2" charset="2"/>
              <a:buChar char="§"/>
            </a:pPr>
            <a:r>
              <a:rPr lang="en-US" sz="1900" dirty="0"/>
              <a:t>10,000 request per minute</a:t>
            </a:r>
          </a:p>
          <a:p>
            <a:pPr marL="1050163" lvl="2" indent="-285750">
              <a:buFont typeface="Wingdings" panose="05000000000000000000" pitchFamily="2" charset="2"/>
              <a:buChar char="§"/>
            </a:pPr>
            <a:r>
              <a:rPr lang="en-US" sz="1900" dirty="0"/>
              <a:t>100,000 seconds CPU time required per minute**</a:t>
            </a:r>
          </a:p>
          <a:p>
            <a:pPr marL="460375" indent="-17145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9F146-3CAE-4B89-A921-5E7F97FC3DD1}"/>
              </a:ext>
            </a:extLst>
          </p:cNvPr>
          <p:cNvSpPr txBox="1"/>
          <p:nvPr/>
        </p:nvSpPr>
        <p:spPr>
          <a:xfrm>
            <a:off x="1722652" y="5967865"/>
            <a:ext cx="8125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** Will that work?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55A428-B860-DB98-F3D9-951F411EC233}"/>
              </a:ext>
            </a:extLst>
          </p:cNvPr>
          <p:cNvSpPr txBox="1"/>
          <p:nvPr/>
        </p:nvSpPr>
        <p:spPr>
          <a:xfrm>
            <a:off x="7914860" y="1900501"/>
            <a:ext cx="4053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Helps to understand required HW characteristics to handle the workload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E13FE4-F799-DDD2-DADF-527034485A44}"/>
              </a:ext>
            </a:extLst>
          </p:cNvPr>
          <p:cNvSpPr txBox="1"/>
          <p:nvPr/>
        </p:nvSpPr>
        <p:spPr>
          <a:xfrm>
            <a:off x="7914860" y="2729059"/>
            <a:ext cx="3730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catch: this is average load – you need to plan for peak 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6FAA2C-2A3C-F0B5-AEF5-CD22141A94B2}"/>
              </a:ext>
            </a:extLst>
          </p:cNvPr>
          <p:cNvSpPr txBox="1"/>
          <p:nvPr/>
        </p:nvSpPr>
        <p:spPr>
          <a:xfrm>
            <a:off x="7914860" y="3557617"/>
            <a:ext cx="3161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Make sure the math is </a:t>
            </a:r>
            <a:r>
              <a:rPr lang="en-US" dirty="0" err="1"/>
              <a:t>mathing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FB942-97D6-4C67-2FDD-ACEF5D3CA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F4F8C-3E18-72DF-0603-76D77AF9A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474CB-CF55-F2F4-23C2-2356FBEB9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45734"/>
            <a:ext cx="4800600" cy="4572000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most important engineering tool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You cannot consume </a:t>
            </a:r>
            <a:r>
              <a:rPr lang="en-US" sz="1600" b="1" dirty="0"/>
              <a:t>every</a:t>
            </a:r>
            <a:r>
              <a:rPr lang="en-US" sz="1600" dirty="0"/>
              <a:t> detail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Miller's </a:t>
            </a:r>
            <a:r>
              <a:rPr lang="en-US" sz="1600"/>
              <a:t>Law </a:t>
            </a:r>
            <a:r>
              <a:rPr lang="en-US"/>
              <a:t>7±2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/>
              <a:t>=&gt; </a:t>
            </a:r>
            <a:r>
              <a:rPr lang="en-US" sz="1600" dirty="0"/>
              <a:t>multiple levels of abstractions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Allows for the …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Understanding and analysis of large &amp; complex problems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Communication of the architecture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Sharing of knowledge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Investigation of incidents without reading the code base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6A5BF8-C0F1-E376-CFE2-716E64BB58E0}"/>
              </a:ext>
            </a:extLst>
          </p:cNvPr>
          <p:cNvSpPr/>
          <p:nvPr/>
        </p:nvSpPr>
        <p:spPr>
          <a:xfrm>
            <a:off x="4868239" y="6439848"/>
            <a:ext cx="56970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https://www.cl.cam.ac.uk/teaching/1112/SWDesign/softwaredesign01.pdf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056046-EC6A-536C-CFC3-6A3191FF041C}"/>
              </a:ext>
            </a:extLst>
          </p:cNvPr>
          <p:cNvSpPr txBox="1"/>
          <p:nvPr/>
        </p:nvSpPr>
        <p:spPr>
          <a:xfrm>
            <a:off x="6355080" y="1926613"/>
            <a:ext cx="480060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 model can be:</a:t>
            </a:r>
          </a:p>
          <a:p>
            <a:pPr marL="403225"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Picture (static)</a:t>
            </a:r>
          </a:p>
          <a:p>
            <a:pPr marL="631825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Visual perception times faster than text (60k times + better retention)</a:t>
            </a:r>
          </a:p>
          <a:p>
            <a:pPr marL="403225"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Visual flow (sequence, flowchart, relationship)</a:t>
            </a:r>
          </a:p>
          <a:p>
            <a:pPr marL="631825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Cannot express time in other way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static pictures</a:t>
            </a:r>
          </a:p>
          <a:p>
            <a:pPr marL="403225" lvl="1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Approximating formula for a metric of the system</a:t>
            </a:r>
          </a:p>
          <a:p>
            <a:pPr marL="631825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Dependency between something &amp; performance / complexity / usability</a:t>
            </a:r>
          </a:p>
          <a:p>
            <a:pPr marL="631825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track every car VS traffic flow equation</a:t>
            </a:r>
          </a:p>
          <a:p>
            <a:pPr marL="631825" lvl="2" indent="-2286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Big O – no need for algo details (need </a:t>
            </a:r>
            <a:r>
              <a:rPr lang="en-US" sz="1600" dirty="0" err="1"/>
              <a:t>nlogn</a:t>
            </a:r>
            <a:r>
              <a:rPr lang="en-US" sz="1600" dirty="0"/>
              <a:t>)</a:t>
            </a:r>
          </a:p>
          <a:p>
            <a:pPr marL="188913" lvl="1" indent="-18891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Can describe different views of the system</a:t>
            </a:r>
          </a:p>
        </p:txBody>
      </p:sp>
    </p:spTree>
    <p:extLst>
      <p:ext uri="{BB962C8B-B14F-4D97-AF65-F5344CB8AC3E}">
        <p14:creationId xmlns:p14="http://schemas.microsoft.com/office/powerpoint/2010/main" val="1660255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543E-5619-45BC-2423-939B05A84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C002-C442-99F4-070D-2EA95841C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Views and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AC993-CF0B-2DA1-6543-2F5A14304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75553"/>
          </a:xfrm>
        </p:spPr>
        <p:txBody>
          <a:bodyPr>
            <a:normAutofit lnSpcReduction="10000"/>
          </a:bodyPr>
          <a:lstStyle/>
          <a:p>
            <a:pPr marL="117475" indent="0">
              <a:buNone/>
            </a:pPr>
            <a:r>
              <a:rPr lang="en-US" dirty="0"/>
              <a:t>Complex systems cannot be understood via 1 perspective</a:t>
            </a:r>
          </a:p>
          <a:p>
            <a:pPr marL="752983" lvl="1" indent="-342900">
              <a:buFont typeface="Arial" panose="020B0604020202020204" pitchFamily="34" charset="0"/>
              <a:buChar char="•"/>
            </a:pPr>
            <a:r>
              <a:rPr lang="en-US" dirty="0"/>
              <a:t>Different stakeholders have different perspectives</a:t>
            </a:r>
          </a:p>
          <a:p>
            <a:pPr marL="935863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e.g., airport</a:t>
            </a:r>
          </a:p>
          <a:p>
            <a:pPr marL="1118743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security – passenger flow &amp; checkpoints</a:t>
            </a:r>
          </a:p>
          <a:p>
            <a:pPr marL="1118743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“baggage department” – baggage flow</a:t>
            </a:r>
          </a:p>
          <a:p>
            <a:pPr marL="1118743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air control – air traffic</a:t>
            </a:r>
          </a:p>
          <a:p>
            <a:pPr marL="1118743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maintenance – energy consumption</a:t>
            </a:r>
          </a:p>
          <a:p>
            <a:pPr marL="1118743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All of these perspectives cannot put into 1 consumable model</a:t>
            </a:r>
          </a:p>
          <a:p>
            <a:pPr marL="752983" lvl="1" indent="-342900">
              <a:buFont typeface="Arial" panose="020B0604020202020204" pitchFamily="34" charset="0"/>
              <a:buChar char="•"/>
            </a:pPr>
            <a:r>
              <a:rPr lang="en-US" dirty="0"/>
              <a:t>Model – abstraction / blueprint of a system</a:t>
            </a:r>
          </a:p>
          <a:p>
            <a:pPr marL="935863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e.g. patients, doctors, nurses, appointment system - what &amp; connections</a:t>
            </a:r>
          </a:p>
          <a:p>
            <a:pPr marL="752983" lvl="1" indent="-342900">
              <a:buFont typeface="Arial" panose="020B0604020202020204" pitchFamily="34" charset="0"/>
              <a:buChar char="•"/>
            </a:pPr>
            <a:r>
              <a:rPr lang="en-US" dirty="0"/>
              <a:t>View – representation of a model from some perspective</a:t>
            </a:r>
          </a:p>
          <a:p>
            <a:pPr marL="935863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e.g. how a patient books an appointment</a:t>
            </a:r>
          </a:p>
          <a:p>
            <a:pPr marL="410083" lvl="1" indent="0">
              <a:buNone/>
            </a:pPr>
            <a:endParaRPr lang="en-US" sz="2000" dirty="0"/>
          </a:p>
          <a:p>
            <a:pPr marL="410083" lvl="1" indent="0">
              <a:buNone/>
            </a:pPr>
            <a:r>
              <a:rPr lang="en-US" sz="2000" dirty="0"/>
              <a:t>A model is the complete, high-level picture; a view is a deliberate slice of the model for a specific audience or question.</a:t>
            </a:r>
          </a:p>
        </p:txBody>
      </p:sp>
    </p:spTree>
    <p:extLst>
      <p:ext uri="{BB962C8B-B14F-4D97-AF65-F5344CB8AC3E}">
        <p14:creationId xmlns:p14="http://schemas.microsoft.com/office/powerpoint/2010/main" val="998649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66EAE-A1D7-427A-BD1A-9F337919E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Views and Models – User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0666B-07F1-4346-B0EB-1AF14353C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793481" cy="4475553"/>
          </a:xfrm>
        </p:spPr>
        <p:txBody>
          <a:bodyPr>
            <a:normAutofit/>
          </a:bodyPr>
          <a:lstStyle/>
          <a:p>
            <a:pPr marL="117475" indent="0">
              <a:buNone/>
            </a:pPr>
            <a:r>
              <a:rPr lang="en-US" dirty="0"/>
              <a:t>How a user interacts with the software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1800" dirty="0"/>
              <a:t>Flowcharts; process maps; …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1800" dirty="0"/>
              <a:t>e.g. ATM money withdrawal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Insert card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Enter PIN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Request amount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Dispense cash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Receipt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What’s missing?</a:t>
            </a:r>
          </a:p>
          <a:p>
            <a:pPr marL="932688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 Returning the card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Incorrect models result in dysfunctional systems</a:t>
            </a:r>
          </a:p>
        </p:txBody>
      </p:sp>
    </p:spTree>
    <p:extLst>
      <p:ext uri="{BB962C8B-B14F-4D97-AF65-F5344CB8AC3E}">
        <p14:creationId xmlns:p14="http://schemas.microsoft.com/office/powerpoint/2010/main" val="184216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4A49E-2AF8-FA0C-2F57-7741AF9A7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1373-4FCB-91C1-1CA6-64390D5AC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Views and Models – Interface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151E9-B14E-0610-24C8-5E6F8A9D6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75553"/>
          </a:xfrm>
        </p:spPr>
        <p:txBody>
          <a:bodyPr>
            <a:normAutofit/>
          </a:bodyPr>
          <a:lstStyle/>
          <a:p>
            <a:pPr marL="171450" indent="-53975">
              <a:buNone/>
            </a:pPr>
            <a:r>
              <a:rPr lang="en-US" dirty="0"/>
              <a:t>How different APIs are used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800" dirty="0"/>
              <a:t> Sequence diagrams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800" dirty="0"/>
              <a:t> e.g. file downloading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 Call link generating endpoint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Receive a time-limited link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Use the link to obtain a file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1800" dirty="0"/>
              <a:t>How to integrate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What endpoints to call and in what order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What data is exchanged at each step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How errors and edge cases are handled</a:t>
            </a:r>
          </a:p>
        </p:txBody>
      </p:sp>
      <p:pic>
        <p:nvPicPr>
          <p:cNvPr id="5" name="Picture 4" descr="A diagram of a link&#10;&#10;AI-generated content may be incorrect.">
            <a:extLst>
              <a:ext uri="{FF2B5EF4-FFF2-40B4-BE49-F238E27FC236}">
                <a16:creationId xmlns:a16="http://schemas.microsoft.com/office/drawing/2014/main" id="{C9421455-DC05-B690-DA3C-834791E86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558" y="1845733"/>
            <a:ext cx="2584921" cy="440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38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F780B-5C48-4B4F-AB9B-1555FAE3D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49F24-3828-6A51-319D-09D61CCDF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Views and Models – System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F6404-2BFA-FD4D-D9D0-9E5511AF0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380260" cy="4475553"/>
          </a:xfrm>
        </p:spPr>
        <p:txBody>
          <a:bodyPr>
            <a:normAutofit/>
          </a:bodyPr>
          <a:lstStyle/>
          <a:p>
            <a:pPr marL="171450" indent="0">
              <a:buNone/>
            </a:pPr>
            <a:r>
              <a:rPr lang="en-US" dirty="0"/>
              <a:t>How components interact with each other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1800" dirty="0"/>
              <a:t>Main components; connections; operations; …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800" dirty="0"/>
              <a:t> Component diagrams, architecture diagrams,..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800" dirty="0"/>
              <a:t> e.g. ordering system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Customer — places orders &amp; payments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Ordering System — central hub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Warehouse — fulfillment &amp; corrected orders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Customer Service — handles complaints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Accounting &amp; Credit Card Authorization — financial flows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1800" dirty="0"/>
              <a:t>Map of a city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256D80-8DB1-465F-CFC8-798E2F742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474" y="1948543"/>
            <a:ext cx="3627396" cy="425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643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DF28C-DCB4-C4F9-580A-869856897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91269-B9D7-CF3F-F2D0-7D62D997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Views and Models – Performance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D920F-D1C8-9A57-B665-8EB4CD504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793481" cy="4475553"/>
          </a:xfrm>
        </p:spPr>
        <p:txBody>
          <a:bodyPr>
            <a:normAutofit/>
          </a:bodyPr>
          <a:lstStyle/>
          <a:p>
            <a:pPr marL="171450" indent="-53975">
              <a:buNone/>
            </a:pPr>
            <a:r>
              <a:rPr lang="en-US" dirty="0"/>
              <a:t>Calculate the performance of an operation within certain scenarios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Spreadsheets; formulas;..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e.g., percentage of 504 (time out) customers get when N requests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e.g., what hardware is needed for N parallel customers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e.g., how many parallel request can withhold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e.g., algorithm complexity is different – consequences?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b="1" dirty="0"/>
              <a:t>very</a:t>
            </a:r>
            <a:r>
              <a:rPr lang="en-US" dirty="0"/>
              <a:t> system specific</a:t>
            </a:r>
          </a:p>
          <a:p>
            <a:pPr marL="581533" lvl="1" indent="-117475">
              <a:buFont typeface="Wingdings" panose="05000000000000000000" pitchFamily="2" charset="2"/>
              <a:buChar char="Ø"/>
            </a:pPr>
            <a:endParaRPr lang="en-US" dirty="0"/>
          </a:p>
          <a:p>
            <a:pPr marL="171450" indent="0">
              <a:buNone/>
            </a:pPr>
            <a:r>
              <a:rPr lang="en-US" dirty="0"/>
              <a:t>Modeling Netflix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User model – browsing &amp; playing movies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Interface view – API call between FE &amp; BE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System view – microservices &amp; CDN</a:t>
            </a:r>
          </a:p>
          <a:p>
            <a:pPr marL="749808" lvl="1" indent="-285750">
              <a:buFont typeface="Arial" panose="020B0604020202020204" pitchFamily="34" charset="0"/>
              <a:buChar char="•"/>
            </a:pPr>
            <a:r>
              <a:rPr lang="en-US" dirty="0"/>
              <a:t> Performance model – streaming quality when 1M viewers</a:t>
            </a:r>
          </a:p>
        </p:txBody>
      </p:sp>
    </p:spTree>
    <p:extLst>
      <p:ext uri="{BB962C8B-B14F-4D97-AF65-F5344CB8AC3E}">
        <p14:creationId xmlns:p14="http://schemas.microsoft.com/office/powerpoint/2010/main" val="975288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B8E0DC-9F28-0A6B-DC17-50060A6F4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Views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71C4C2-8CB6-290C-6B71-BC2F1094C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946277" cy="463126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System Diagram </a:t>
            </a:r>
            <a:r>
              <a:rPr lang="en-US" dirty="0"/>
              <a:t>– Abstract description of the system whose requirements are being modeled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What is there &amp; how connected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High-level – major subsystems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Communicate to stakeholders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Module View </a:t>
            </a:r>
            <a:r>
              <a:rPr lang="en-US" dirty="0"/>
              <a:t>– Structure of the code base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Packages, classes, layers, modules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Used by </a:t>
            </a:r>
            <a:r>
              <a:rPr lang="en-US" sz="1600" dirty="0" err="1"/>
              <a:t>devs</a:t>
            </a:r>
            <a:r>
              <a:rPr lang="en-US" sz="1600" dirty="0"/>
              <a:t> &amp; for onboarding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Component and Connector Views </a:t>
            </a:r>
            <a:r>
              <a:rPr lang="en-US" dirty="0"/>
              <a:t>– What exists &amp; connected in runtime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REST calls, event buses, data streams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NOT sequence of events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Runtime as a static picture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Allocation Views </a:t>
            </a:r>
            <a:r>
              <a:rPr lang="en-US" dirty="0"/>
              <a:t>– Software to environment mapping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microservice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docker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k8s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set of nodes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AWS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endpoint handler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Lambda function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AWS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mobile app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phone / smart tv / browser</a:t>
            </a:r>
          </a:p>
        </p:txBody>
      </p:sp>
    </p:spTree>
    <p:extLst>
      <p:ext uri="{BB962C8B-B14F-4D97-AF65-F5344CB8AC3E}">
        <p14:creationId xmlns:p14="http://schemas.microsoft.com/office/powerpoint/2010/main" val="185529260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0C02CB8-FA35-472A-8086-6C6E5C15371F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47a447d6-b3fb-406c-bd4b-87f67b3527bc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SWEN440</Template>
  <TotalTime>10989</TotalTime>
  <Words>2128</Words>
  <Application>Microsoft Office PowerPoint</Application>
  <PresentationFormat>Widescreen</PresentationFormat>
  <Paragraphs>363</Paragraphs>
  <Slides>23</Slides>
  <Notes>5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Retrospect</vt:lpstr>
      <vt:lpstr>Office Theme</vt:lpstr>
      <vt:lpstr>1_Office Theme</vt:lpstr>
      <vt:lpstr>System Diagrams</vt:lpstr>
      <vt:lpstr>Model</vt:lpstr>
      <vt:lpstr>Model</vt:lpstr>
      <vt:lpstr>Views and Models</vt:lpstr>
      <vt:lpstr>Views and Models – User Model</vt:lpstr>
      <vt:lpstr>Views and Models – Interface View</vt:lpstr>
      <vt:lpstr>Views and Models – System View</vt:lpstr>
      <vt:lpstr>Views and Models – Performance Model</vt:lpstr>
      <vt:lpstr>Types of Views</vt:lpstr>
      <vt:lpstr>Types of Views</vt:lpstr>
      <vt:lpstr>Which Views?  The Ones You Need!</vt:lpstr>
      <vt:lpstr>System Diagram</vt:lpstr>
      <vt:lpstr>Why Create a System Diagram?</vt:lpstr>
      <vt:lpstr>System Diagram Focus and Content</vt:lpstr>
      <vt:lpstr>Toaster System Diagram</vt:lpstr>
      <vt:lpstr>Onboarding System</vt:lpstr>
      <vt:lpstr>Allocation View Examples</vt:lpstr>
      <vt:lpstr>Allocation View</vt:lpstr>
      <vt:lpstr>Usage of Allocation Views</vt:lpstr>
      <vt:lpstr>Usage of Allocation Views</vt:lpstr>
      <vt:lpstr>Personal Learning Pathways: Systems View</vt:lpstr>
      <vt:lpstr>Unit of study as a context for prototyping</vt:lpstr>
      <vt:lpstr>Metrics &amp; Performance: Allocation to the System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wstumbo</dc:creator>
  <cp:lastModifiedBy>Christopher Wake</cp:lastModifiedBy>
  <cp:revision>89</cp:revision>
  <dcterms:created xsi:type="dcterms:W3CDTF">2018-09-30T22:40:16Z</dcterms:created>
  <dcterms:modified xsi:type="dcterms:W3CDTF">2026-06-02T00:22:03Z</dcterms:modified>
</cp:coreProperties>
</file>